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8288000" cy="10287000"/>
  <p:notesSz cx="6858000" cy="9144000"/>
  <p:embeddedFontLst>
    <p:embeddedFont>
      <p:font typeface="Gill Sans Display Ultra-Bold" charset="1" panose="020B0904020104020203"/>
      <p:regular r:id="rId65"/>
    </p:embeddedFont>
    <p:embeddedFont>
      <p:font typeface="Inter Bold" charset="1" panose="020B0802030000000004"/>
      <p:regular r:id="rId66"/>
    </p:embeddedFont>
    <p:embeddedFont>
      <p:font typeface="Inter" charset="1" panose="020B0502030000000004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33.png" Type="http://schemas.openxmlformats.org/officeDocument/2006/relationships/image"/><Relationship Id="rId27" Target="../media/image34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3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jpeg" Type="http://schemas.openxmlformats.org/officeDocument/2006/relationships/image"/><Relationship Id="rId27" Target="../media/VAGs0s0C0Yk.mp4" Type="http://schemas.openxmlformats.org/officeDocument/2006/relationships/video"/><Relationship Id="rId28" Target="../media/VAGs0s0C0Yk.mp4" Type="http://schemas.microsoft.com/office/2007/relationships/media"/><Relationship Id="rId29" Target="../media/image26.jpeg" Type="http://schemas.openxmlformats.org/officeDocument/2006/relationships/image"/><Relationship Id="rId3" Target="../media/image4.svg" Type="http://schemas.openxmlformats.org/officeDocument/2006/relationships/image"/><Relationship Id="rId30" Target="../media/VAGZZtdgnvI.mp4" Type="http://schemas.openxmlformats.org/officeDocument/2006/relationships/video"/><Relationship Id="rId31" Target="../media/VAGZZtdgnvI.mp4" Type="http://schemas.microsoft.com/office/2007/relationships/media"/><Relationship Id="rId32" Target="../media/image27.jpeg" Type="http://schemas.openxmlformats.org/officeDocument/2006/relationships/image"/><Relationship Id="rId33" Target="../media/VAGso1tx7I4.mp4" Type="http://schemas.openxmlformats.org/officeDocument/2006/relationships/video"/><Relationship Id="rId34" Target="../media/VAGso1tx7I4.mp4" Type="http://schemas.microsoft.com/office/2007/relationships/media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35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36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37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37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38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3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8.jpeg" Type="http://schemas.openxmlformats.org/officeDocument/2006/relationships/image"/><Relationship Id="rId27" Target="../media/VAGyuse1rgw.mp4" Type="http://schemas.openxmlformats.org/officeDocument/2006/relationships/video"/><Relationship Id="rId28" Target="../media/VAGyuse1rgw.mp4" Type="http://schemas.microsoft.com/office/2007/relationships/media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5068" y="37201"/>
            <a:ext cx="3338745" cy="899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CJ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HW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A</a:t>
            </a:r>
          </a:p>
          <a:p>
            <a:pPr algn="l">
              <a:lnSpc>
                <a:spcPts val="6651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DO</a:t>
            </a:r>
          </a:p>
          <a:p>
            <a:pPr algn="l" marL="0" indent="0" lvl="0">
              <a:lnSpc>
                <a:spcPts val="6651"/>
              </a:lnSpc>
            </a:pPr>
            <a:r>
              <a:rPr lang="en-US" b="true" sz="8013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NOW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683141" y="-428454"/>
            <a:ext cx="15329892" cy="11390084"/>
            <a:chOff x="0" y="0"/>
            <a:chExt cx="20439856" cy="151867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647341" y="1076854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6" y="0"/>
                  </a:lnTo>
                  <a:lnTo>
                    <a:pt x="3452546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2935157">
              <a:off x="14753327" y="5981256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987309" y="11734232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2201" y="5484174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1" y="0"/>
                  </a:lnTo>
                  <a:lnTo>
                    <a:pt x="2030781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40010">
              <a:off x="14343444" y="10195802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698191" y="0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2233083">
              <a:off x="14969418" y="3774310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648301">
              <a:off x="17160022" y="985702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440850" y="7643875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124195">
              <a:off x="18086069" y="5087386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208708" y="2789804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358835" y="896077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1238430"/>
              <a:ext cx="11930401" cy="2335658"/>
              <a:chOff x="0" y="0"/>
              <a:chExt cx="2356622" cy="4613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4104091"/>
              <a:ext cx="11930401" cy="2335658"/>
              <a:chOff x="0" y="0"/>
              <a:chExt cx="2356622" cy="46136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6973148"/>
              <a:ext cx="11930401" cy="2335658"/>
              <a:chOff x="0" y="0"/>
              <a:chExt cx="2356622" cy="46136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88113" y="9842206"/>
              <a:ext cx="15299196" cy="3618299"/>
              <a:chOff x="0" y="0"/>
              <a:chExt cx="3022063" cy="71472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022063" cy="714726"/>
              </a:xfrm>
              <a:custGeom>
                <a:avLst/>
                <a:gdLst/>
                <a:ahLst/>
                <a:cxnLst/>
                <a:rect r="r" b="b" t="t" l="l"/>
                <a:pathLst>
                  <a:path h="714726" w="3022063">
                    <a:moveTo>
                      <a:pt x="3022063" y="42507"/>
                    </a:moveTo>
                    <a:lnTo>
                      <a:pt x="3022063" y="672219"/>
                    </a:lnTo>
                    <a:cubicBezTo>
                      <a:pt x="3022063" y="695695"/>
                      <a:pt x="3003032" y="714726"/>
                      <a:pt x="2979557" y="714726"/>
                    </a:cubicBezTo>
                    <a:lnTo>
                      <a:pt x="42507" y="714726"/>
                    </a:lnTo>
                    <a:cubicBezTo>
                      <a:pt x="19031" y="714726"/>
                      <a:pt x="0" y="695695"/>
                      <a:pt x="0" y="672219"/>
                    </a:cubicBezTo>
                    <a:lnTo>
                      <a:pt x="0" y="42507"/>
                    </a:lnTo>
                    <a:cubicBezTo>
                      <a:pt x="0" y="19031"/>
                      <a:pt x="19031" y="0"/>
                      <a:pt x="42507" y="0"/>
                    </a:cubicBezTo>
                    <a:lnTo>
                      <a:pt x="2979557" y="0"/>
                    </a:lnTo>
                    <a:cubicBezTo>
                      <a:pt x="3003032" y="0"/>
                      <a:pt x="3022063" y="19031"/>
                      <a:pt x="3022063" y="4250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3022063" cy="7433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4223813" y="809625"/>
            <a:ext cx="7082730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Inferring the Topic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23813" y="2924456"/>
            <a:ext cx="7478688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25 min RAZ/Freckle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23813" y="5047513"/>
            <a:ext cx="316929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-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57429" y="7070884"/>
            <a:ext cx="10592139" cy="205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Task: Read your inference card s What is our topic?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738" y="1137361"/>
            <a:ext cx="8458278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Exploring the text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94874" y="6610699"/>
            <a:ext cx="14159291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Flip through the book and read some areas that look interesting to you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1851" y="-430869"/>
            <a:ext cx="12119401" cy="11100864"/>
            <a:chOff x="0" y="0"/>
            <a:chExt cx="1456045" cy="1333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6046" cy="1333677"/>
            </a:xfrm>
            <a:custGeom>
              <a:avLst/>
              <a:gdLst/>
              <a:ahLst/>
              <a:cxnLst/>
              <a:rect r="r" b="b" t="t" l="l"/>
              <a:pathLst>
                <a:path h="1333677" w="1456046">
                  <a:moveTo>
                    <a:pt x="0" y="0"/>
                  </a:moveTo>
                  <a:lnTo>
                    <a:pt x="1456046" y="0"/>
                  </a:lnTo>
                  <a:lnTo>
                    <a:pt x="1456046" y="1333677"/>
                  </a:lnTo>
                  <a:lnTo>
                    <a:pt x="0" y="1333677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6045" cy="1362252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08696" y="426737"/>
            <a:ext cx="9325710" cy="9433525"/>
            <a:chOff x="0" y="0"/>
            <a:chExt cx="12434280" cy="1257803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434280" cy="6048841"/>
              <a:chOff x="0" y="0"/>
              <a:chExt cx="7220417" cy="35124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6529193"/>
              <a:ext cx="12434280" cy="6048841"/>
              <a:chOff x="0" y="0"/>
              <a:chExt cx="7220417" cy="351248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8360853" y="1617347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4"/>
                </a:lnTo>
                <a:lnTo>
                  <a:pt x="0" y="156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60853" y="664417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8315" y="5114927"/>
            <a:ext cx="4217714" cy="2140490"/>
          </a:xfrm>
          <a:custGeom>
            <a:avLst/>
            <a:gdLst/>
            <a:ahLst/>
            <a:cxnLst/>
            <a:rect r="r" b="b" t="t" l="l"/>
            <a:pathLst>
              <a:path h="2140490" w="4217714">
                <a:moveTo>
                  <a:pt x="0" y="0"/>
                </a:moveTo>
                <a:lnTo>
                  <a:pt x="4217714" y="0"/>
                </a:lnTo>
                <a:lnTo>
                  <a:pt x="4217714" y="2140490"/>
                </a:lnTo>
                <a:lnTo>
                  <a:pt x="0" y="2140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14400"/>
            <a:ext cx="509374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</a:t>
            </a:r>
          </a:p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OBJECTIVES</a:t>
            </a:r>
          </a:p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CFU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02826" y="655322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LANGUAGE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02826" y="5682149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SKILLS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3059499">
            <a:off x="2612183" y="5414609"/>
            <a:ext cx="2189241" cy="3127487"/>
          </a:xfrm>
          <a:custGeom>
            <a:avLst/>
            <a:gdLst/>
            <a:ahLst/>
            <a:cxnLst/>
            <a:rect r="r" b="b" t="t" l="l"/>
            <a:pathLst>
              <a:path h="3127487" w="2189241">
                <a:moveTo>
                  <a:pt x="0" y="0"/>
                </a:moveTo>
                <a:lnTo>
                  <a:pt x="2189241" y="0"/>
                </a:lnTo>
                <a:lnTo>
                  <a:pt x="2189241" y="3127487"/>
                </a:lnTo>
                <a:lnTo>
                  <a:pt x="0" y="3127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89673" y="1579247"/>
            <a:ext cx="6757712" cy="353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infer the module topic and support my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inferences with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details and examples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images and text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389673" y="6606074"/>
            <a:ext cx="5484803" cy="235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find the gist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a narrative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nonfiction text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30299" y="8936338"/>
            <a:ext cx="509374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THUMB-O-METER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4861" y="2447105"/>
            <a:ext cx="8458278" cy="19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PM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Subtitle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743" y="-430869"/>
            <a:ext cx="19101864" cy="3795485"/>
            <a:chOff x="0" y="0"/>
            <a:chExt cx="2294930" cy="455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930" cy="455996"/>
            </a:xfrm>
            <a:custGeom>
              <a:avLst/>
              <a:gdLst/>
              <a:ahLst/>
              <a:cxnLst/>
              <a:rect r="r" b="b" t="t" l="l"/>
              <a:pathLst>
                <a:path h="455996" w="2294930">
                  <a:moveTo>
                    <a:pt x="0" y="0"/>
                  </a:moveTo>
                  <a:lnTo>
                    <a:pt x="2294930" y="0"/>
                  </a:lnTo>
                  <a:lnTo>
                    <a:pt x="2294930" y="455996"/>
                  </a:lnTo>
                  <a:lnTo>
                    <a:pt x="0" y="455996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94930" cy="484571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14400"/>
            <a:ext cx="913190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7782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Language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411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79911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Skill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0115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0459" y="3863569"/>
            <a:ext cx="5478066" cy="342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infer the module</a:t>
            </a: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topic and support my</a:t>
            </a: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inferences with</a:t>
            </a: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details and examples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images and 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4193" y="3863569"/>
            <a:ext cx="4358134" cy="205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find the gist</a:t>
            </a: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a narrative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nonfiction text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0554" y="384670"/>
            <a:ext cx="8458278" cy="194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KWL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15067" y="4934166"/>
            <a:ext cx="12285327" cy="460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Create a poster with things you KNOW about the rainforest.</a:t>
            </a:r>
          </a:p>
          <a:p>
            <a:pPr algn="l">
              <a:lnSpc>
                <a:spcPts val="7279"/>
              </a:lnSpc>
            </a:pP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After this: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Expanding Questions - Bus Station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738" y="1137361"/>
            <a:ext cx="8458278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Exploring the text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94874" y="6610699"/>
            <a:ext cx="14159291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Flip through the book and read some areas that look interesting to you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4861" y="2447105"/>
            <a:ext cx="8458278" cy="19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TUESDAY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Subtitle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5068" y="37201"/>
            <a:ext cx="3338745" cy="899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CJ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HW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A</a:t>
            </a:r>
          </a:p>
          <a:p>
            <a:pPr algn="l">
              <a:lnSpc>
                <a:spcPts val="6651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DO</a:t>
            </a:r>
          </a:p>
          <a:p>
            <a:pPr algn="l" marL="0" indent="0" lvl="0">
              <a:lnSpc>
                <a:spcPts val="6651"/>
              </a:lnSpc>
            </a:pPr>
            <a:r>
              <a:rPr lang="en-US" b="true" sz="8013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NOW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683141" y="-428454"/>
            <a:ext cx="15329892" cy="11390084"/>
            <a:chOff x="0" y="0"/>
            <a:chExt cx="20439856" cy="151867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647341" y="1076854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6" y="0"/>
                  </a:lnTo>
                  <a:lnTo>
                    <a:pt x="3452546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2935157">
              <a:off x="14753327" y="5981256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987309" y="11734232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2201" y="5484174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1" y="0"/>
                  </a:lnTo>
                  <a:lnTo>
                    <a:pt x="2030781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40010">
              <a:off x="14343444" y="10195802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698191" y="0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2233083">
              <a:off x="14969418" y="3774310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648301">
              <a:off x="17160022" y="985702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440850" y="7643875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124195">
              <a:off x="18086069" y="5087386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208708" y="2789804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358835" y="896077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1238430"/>
              <a:ext cx="11930401" cy="2335658"/>
              <a:chOff x="0" y="0"/>
              <a:chExt cx="2356622" cy="4613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4104091"/>
              <a:ext cx="11930401" cy="2335658"/>
              <a:chOff x="0" y="0"/>
              <a:chExt cx="2356622" cy="46136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6973148"/>
              <a:ext cx="11930401" cy="2335658"/>
              <a:chOff x="0" y="0"/>
              <a:chExt cx="2356622" cy="46136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88113" y="9842206"/>
              <a:ext cx="15299196" cy="3618299"/>
              <a:chOff x="0" y="0"/>
              <a:chExt cx="3022063" cy="71472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022063" cy="714726"/>
              </a:xfrm>
              <a:custGeom>
                <a:avLst/>
                <a:gdLst/>
                <a:ahLst/>
                <a:cxnLst/>
                <a:rect r="r" b="b" t="t" l="l"/>
                <a:pathLst>
                  <a:path h="714726" w="3022063">
                    <a:moveTo>
                      <a:pt x="3022063" y="42507"/>
                    </a:moveTo>
                    <a:lnTo>
                      <a:pt x="3022063" y="672219"/>
                    </a:lnTo>
                    <a:cubicBezTo>
                      <a:pt x="3022063" y="695695"/>
                      <a:pt x="3003032" y="714726"/>
                      <a:pt x="2979557" y="714726"/>
                    </a:cubicBezTo>
                    <a:lnTo>
                      <a:pt x="42507" y="714726"/>
                    </a:lnTo>
                    <a:cubicBezTo>
                      <a:pt x="19031" y="714726"/>
                      <a:pt x="0" y="695695"/>
                      <a:pt x="0" y="672219"/>
                    </a:cubicBezTo>
                    <a:lnTo>
                      <a:pt x="0" y="42507"/>
                    </a:lnTo>
                    <a:cubicBezTo>
                      <a:pt x="0" y="19031"/>
                      <a:pt x="19031" y="0"/>
                      <a:pt x="42507" y="0"/>
                    </a:cubicBezTo>
                    <a:lnTo>
                      <a:pt x="2979557" y="0"/>
                    </a:lnTo>
                    <a:cubicBezTo>
                      <a:pt x="3003032" y="0"/>
                      <a:pt x="3022063" y="19031"/>
                      <a:pt x="3022063" y="4250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3022063" cy="7433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4223813" y="809625"/>
            <a:ext cx="5846415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Describing Text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23813" y="2924456"/>
            <a:ext cx="7478688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25 min RAZ/Freckle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23813" y="5047513"/>
            <a:ext cx="316929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-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54105" y="7086996"/>
            <a:ext cx="10592139" cy="205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Task: What do you notice about p9-12?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743" y="-430869"/>
            <a:ext cx="19101864" cy="3795485"/>
            <a:chOff x="0" y="0"/>
            <a:chExt cx="2294930" cy="455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930" cy="455996"/>
            </a:xfrm>
            <a:custGeom>
              <a:avLst/>
              <a:gdLst/>
              <a:ahLst/>
              <a:cxnLst/>
              <a:rect r="r" b="b" t="t" l="l"/>
              <a:pathLst>
                <a:path h="455996" w="2294930">
                  <a:moveTo>
                    <a:pt x="0" y="0"/>
                  </a:moveTo>
                  <a:lnTo>
                    <a:pt x="2294930" y="0"/>
                  </a:lnTo>
                  <a:lnTo>
                    <a:pt x="2294930" y="455996"/>
                  </a:lnTo>
                  <a:lnTo>
                    <a:pt x="0" y="455996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94930" cy="484571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14400"/>
            <a:ext cx="913190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7782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Language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411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79911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Skill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0115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0459" y="3863569"/>
            <a:ext cx="5561068" cy="273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describe the structure of a text. (RI.5.5) 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E13225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Pair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do you notice about p9-10?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4861" y="2447105"/>
            <a:ext cx="8458278" cy="19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B2BF2F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124119" y="4629928"/>
            <a:ext cx="7038980" cy="6471917"/>
            <a:chOff x="0" y="0"/>
            <a:chExt cx="9385307" cy="8629223"/>
          </a:xfrm>
        </p:grpSpPr>
        <p:sp>
          <p:nvSpPr>
            <p:cNvPr name="Freeform 4" id="4"/>
            <p:cNvSpPr/>
            <p:nvPr/>
          </p:nvSpPr>
          <p:spPr>
            <a:xfrm flipH="false" flipV="false" rot="8335157">
              <a:off x="709336" y="709336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1842404" y="5176677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6" y="0"/>
                  </a:lnTo>
                  <a:lnTo>
                    <a:pt x="3452546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6140010">
              <a:off x="4802598" y="2532811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3751698">
              <a:off x="5661972" y="5349389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7875125" y="6630217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519337" y="-917724"/>
            <a:ext cx="5773204" cy="6061224"/>
            <a:chOff x="0" y="0"/>
            <a:chExt cx="7697605" cy="8081633"/>
          </a:xfrm>
        </p:grpSpPr>
        <p:sp>
          <p:nvSpPr>
            <p:cNvPr name="Freeform 10" id="10"/>
            <p:cNvSpPr/>
            <p:nvPr/>
          </p:nvSpPr>
          <p:spPr>
            <a:xfrm flipH="false" flipV="false" rot="5400000">
              <a:off x="3168204" y="0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182649" y="714860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5666823" y="6050851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7633083">
              <a:off x="2413113" y="332207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4275804">
              <a:off x="202533" y="3221676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3397619" y="556136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5291346" y="3711494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3" y="0"/>
                  </a:lnTo>
                  <a:lnTo>
                    <a:pt x="1510183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358042" y="5801915"/>
            <a:ext cx="13901258" cy="275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Move and find a partner.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Stand back to back.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When the music stops, turn and share.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 </a:t>
            </a:r>
            <a:r>
              <a:rPr lang="en-US" b="true" sz="12035">
                <a:solidFill>
                  <a:srgbClr val="E13225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Pair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do you notice about p9-10?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E13225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Pair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do you notice about p11-12?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 </a:t>
            </a:r>
            <a:r>
              <a:rPr lang="en-US" b="true" sz="12035">
                <a:solidFill>
                  <a:srgbClr val="E13225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Pair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do you notice about p11-2?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738" y="1137361"/>
            <a:ext cx="9860089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9"/>
              </a:lnSpc>
            </a:pPr>
            <a:r>
              <a:rPr lang="en-US" sz="12035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Problem </a:t>
            </a:r>
          </a:p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→ Solution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94874" y="6610699"/>
            <a:ext cx="14159291" cy="275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These pages show a problem and a solution.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can you find?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738" y="1137361"/>
            <a:ext cx="13623035" cy="19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Text Structures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46331" y="2998533"/>
            <a:ext cx="5961280" cy="7038510"/>
          </a:xfrm>
          <a:custGeom>
            <a:avLst/>
            <a:gdLst/>
            <a:ahLst/>
            <a:cxnLst/>
            <a:rect r="r" b="b" t="t" l="l"/>
            <a:pathLst>
              <a:path h="7038510" w="5961280">
                <a:moveTo>
                  <a:pt x="0" y="0"/>
                </a:moveTo>
                <a:lnTo>
                  <a:pt x="5961280" y="0"/>
                </a:lnTo>
                <a:lnTo>
                  <a:pt x="5961280" y="7038510"/>
                </a:lnTo>
                <a:lnTo>
                  <a:pt x="0" y="703851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45786" y="3074958"/>
            <a:ext cx="6555615" cy="6962084"/>
          </a:xfrm>
          <a:custGeom>
            <a:avLst/>
            <a:gdLst/>
            <a:ahLst/>
            <a:cxnLst/>
            <a:rect r="r" b="b" t="t" l="l"/>
            <a:pathLst>
              <a:path h="6962084" w="6555615">
                <a:moveTo>
                  <a:pt x="0" y="0"/>
                </a:moveTo>
                <a:lnTo>
                  <a:pt x="6555616" y="0"/>
                </a:lnTo>
                <a:lnTo>
                  <a:pt x="6555616" y="6962085"/>
                </a:lnTo>
                <a:lnTo>
                  <a:pt x="0" y="696208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738" y="1137361"/>
            <a:ext cx="12502584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Descriptive &amp; informational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94874" y="6610699"/>
            <a:ext cx="14159291" cy="275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 can learn a lot here and the author uses a lot of detail to give us a mental image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0554" y="384670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Guiding Questions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15067" y="4934166"/>
            <a:ext cx="12285327" cy="368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do people study and write about the rainforest?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can we build background knowledge about a topic?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29295" y="2933671"/>
            <a:ext cx="15660900" cy="6668919"/>
            <a:chOff x="0" y="0"/>
            <a:chExt cx="2269891" cy="9665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69891" cy="966593"/>
            </a:xfrm>
            <a:custGeom>
              <a:avLst/>
              <a:gdLst/>
              <a:ahLst/>
              <a:cxnLst/>
              <a:rect r="r" b="b" t="t" l="l"/>
              <a:pathLst>
                <a:path h="966593" w="2269891">
                  <a:moveTo>
                    <a:pt x="2269891" y="27683"/>
                  </a:moveTo>
                  <a:lnTo>
                    <a:pt x="2269891" y="938910"/>
                  </a:lnTo>
                  <a:cubicBezTo>
                    <a:pt x="2269891" y="946252"/>
                    <a:pt x="2266974" y="953293"/>
                    <a:pt x="2261783" y="958485"/>
                  </a:cubicBezTo>
                  <a:cubicBezTo>
                    <a:pt x="2256591" y="963676"/>
                    <a:pt x="2249550" y="966593"/>
                    <a:pt x="2242208" y="966593"/>
                  </a:cubicBezTo>
                  <a:lnTo>
                    <a:pt x="27683" y="966593"/>
                  </a:lnTo>
                  <a:cubicBezTo>
                    <a:pt x="20341" y="966593"/>
                    <a:pt x="13300" y="963676"/>
                    <a:pt x="8108" y="958485"/>
                  </a:cubicBezTo>
                  <a:cubicBezTo>
                    <a:pt x="2917" y="953293"/>
                    <a:pt x="0" y="946252"/>
                    <a:pt x="0" y="938910"/>
                  </a:cubicBezTo>
                  <a:lnTo>
                    <a:pt x="0" y="27683"/>
                  </a:lnTo>
                  <a:cubicBezTo>
                    <a:pt x="0" y="20341"/>
                    <a:pt x="2917" y="13300"/>
                    <a:pt x="8108" y="8108"/>
                  </a:cubicBezTo>
                  <a:cubicBezTo>
                    <a:pt x="13300" y="2917"/>
                    <a:pt x="20341" y="0"/>
                    <a:pt x="27683" y="0"/>
                  </a:cubicBezTo>
                  <a:lnTo>
                    <a:pt x="2242208" y="0"/>
                  </a:lnTo>
                  <a:cubicBezTo>
                    <a:pt x="2257497" y="0"/>
                    <a:pt x="2269891" y="12394"/>
                    <a:pt x="2269891" y="27683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269891" cy="995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914861" y="645737"/>
            <a:ext cx="8458278" cy="19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Stations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80459" y="3863569"/>
            <a:ext cx="13487092" cy="548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Describing Text Structures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 9-10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 11-12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738" y="1137361"/>
            <a:ext cx="8458278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Exploring the text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94874" y="6610699"/>
            <a:ext cx="14159291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Flip through the book and read some areas that look interesting to you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1851" y="-430869"/>
            <a:ext cx="12119401" cy="11100864"/>
            <a:chOff x="0" y="0"/>
            <a:chExt cx="1456045" cy="1333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6046" cy="1333677"/>
            </a:xfrm>
            <a:custGeom>
              <a:avLst/>
              <a:gdLst/>
              <a:ahLst/>
              <a:cxnLst/>
              <a:rect r="r" b="b" t="t" l="l"/>
              <a:pathLst>
                <a:path h="1333677" w="1456046">
                  <a:moveTo>
                    <a:pt x="0" y="0"/>
                  </a:moveTo>
                  <a:lnTo>
                    <a:pt x="1456046" y="0"/>
                  </a:lnTo>
                  <a:lnTo>
                    <a:pt x="1456046" y="1333677"/>
                  </a:lnTo>
                  <a:lnTo>
                    <a:pt x="0" y="1333677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6045" cy="1362252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08696" y="426737"/>
            <a:ext cx="9325710" cy="9433525"/>
            <a:chOff x="0" y="0"/>
            <a:chExt cx="12434280" cy="1257803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434280" cy="6048841"/>
              <a:chOff x="0" y="0"/>
              <a:chExt cx="7220417" cy="35124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6529193"/>
              <a:ext cx="12434280" cy="6048841"/>
              <a:chOff x="0" y="0"/>
              <a:chExt cx="7220417" cy="351248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8360853" y="1617347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4"/>
                </a:lnTo>
                <a:lnTo>
                  <a:pt x="0" y="156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60853" y="664417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8315" y="5114927"/>
            <a:ext cx="4217714" cy="2140490"/>
          </a:xfrm>
          <a:custGeom>
            <a:avLst/>
            <a:gdLst/>
            <a:ahLst/>
            <a:cxnLst/>
            <a:rect r="r" b="b" t="t" l="l"/>
            <a:pathLst>
              <a:path h="2140490" w="4217714">
                <a:moveTo>
                  <a:pt x="0" y="0"/>
                </a:moveTo>
                <a:lnTo>
                  <a:pt x="4217714" y="0"/>
                </a:lnTo>
                <a:lnTo>
                  <a:pt x="4217714" y="2140490"/>
                </a:lnTo>
                <a:lnTo>
                  <a:pt x="0" y="2140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14400"/>
            <a:ext cx="509374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</a:t>
            </a:r>
          </a:p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OBJECTIVES</a:t>
            </a:r>
          </a:p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CFU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02826" y="655322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LANGUAGE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02826" y="5682149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SKILLS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3059499">
            <a:off x="2612183" y="5414609"/>
            <a:ext cx="2189241" cy="3127487"/>
          </a:xfrm>
          <a:custGeom>
            <a:avLst/>
            <a:gdLst/>
            <a:ahLst/>
            <a:cxnLst/>
            <a:rect r="r" b="b" t="t" l="l"/>
            <a:pathLst>
              <a:path h="3127487" w="2189241">
                <a:moveTo>
                  <a:pt x="0" y="0"/>
                </a:moveTo>
                <a:lnTo>
                  <a:pt x="2189241" y="0"/>
                </a:lnTo>
                <a:lnTo>
                  <a:pt x="2189241" y="3127487"/>
                </a:lnTo>
                <a:lnTo>
                  <a:pt x="0" y="3127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89673" y="1579247"/>
            <a:ext cx="6757712" cy="17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describe the structure of a text. (RI.5.5) 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30299" y="8936338"/>
            <a:ext cx="509374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THUMB-O-METER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4861" y="2447105"/>
            <a:ext cx="8458278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Our New Topic is...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124119" y="4629928"/>
            <a:ext cx="7038980" cy="6471917"/>
            <a:chOff x="0" y="0"/>
            <a:chExt cx="9385307" cy="8629223"/>
          </a:xfrm>
        </p:grpSpPr>
        <p:sp>
          <p:nvSpPr>
            <p:cNvPr name="Freeform 4" id="4"/>
            <p:cNvSpPr/>
            <p:nvPr/>
          </p:nvSpPr>
          <p:spPr>
            <a:xfrm flipH="false" flipV="false" rot="8335157">
              <a:off x="709336" y="709336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1842404" y="5176677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6" y="0"/>
                  </a:lnTo>
                  <a:lnTo>
                    <a:pt x="3452546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6140010">
              <a:off x="4802598" y="2532811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3751698">
              <a:off x="5661972" y="5349389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7875125" y="6630217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519337" y="-917724"/>
            <a:ext cx="5773204" cy="6061224"/>
            <a:chOff x="0" y="0"/>
            <a:chExt cx="7697605" cy="8081633"/>
          </a:xfrm>
        </p:grpSpPr>
        <p:sp>
          <p:nvSpPr>
            <p:cNvPr name="Freeform 10" id="10"/>
            <p:cNvSpPr/>
            <p:nvPr/>
          </p:nvSpPr>
          <p:spPr>
            <a:xfrm flipH="false" flipV="false" rot="5400000">
              <a:off x="3168204" y="0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182649" y="714860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5666823" y="6050851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7633083">
              <a:off x="2413113" y="332207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4275804">
              <a:off x="202533" y="3221676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3397619" y="556136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5291346" y="3711494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3" y="0"/>
                  </a:lnTo>
                  <a:lnTo>
                    <a:pt x="1510183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5245" y="2447105"/>
            <a:ext cx="11560976" cy="19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WEDNESDAY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Subtitle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5068" y="37201"/>
            <a:ext cx="3338745" cy="899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CJ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HW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A</a:t>
            </a:r>
          </a:p>
          <a:p>
            <a:pPr algn="l">
              <a:lnSpc>
                <a:spcPts val="6651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DO</a:t>
            </a:r>
          </a:p>
          <a:p>
            <a:pPr algn="l" marL="0" indent="0" lvl="0">
              <a:lnSpc>
                <a:spcPts val="6651"/>
              </a:lnSpc>
            </a:pPr>
            <a:r>
              <a:rPr lang="en-US" b="true" sz="8013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NOW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683141" y="-428454"/>
            <a:ext cx="15329892" cy="11390084"/>
            <a:chOff x="0" y="0"/>
            <a:chExt cx="20439856" cy="151867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647341" y="1076854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6" y="0"/>
                  </a:lnTo>
                  <a:lnTo>
                    <a:pt x="3452546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2935157">
              <a:off x="14753327" y="5981256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987309" y="11734232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2201" y="5484174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1" y="0"/>
                  </a:lnTo>
                  <a:lnTo>
                    <a:pt x="2030781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40010">
              <a:off x="14343444" y="10195802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698191" y="0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2233083">
              <a:off x="14969418" y="3774310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648301">
              <a:off x="17160022" y="985702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440850" y="7643875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124195">
              <a:off x="18086069" y="5087386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208708" y="2789804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358835" y="896077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1238430"/>
              <a:ext cx="11930401" cy="2335658"/>
              <a:chOff x="0" y="0"/>
              <a:chExt cx="2356622" cy="4613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4104091"/>
              <a:ext cx="11930401" cy="2335658"/>
              <a:chOff x="0" y="0"/>
              <a:chExt cx="2356622" cy="46136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6973148"/>
              <a:ext cx="11930401" cy="2335658"/>
              <a:chOff x="0" y="0"/>
              <a:chExt cx="2356622" cy="46136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88113" y="9842206"/>
              <a:ext cx="15299196" cy="3618299"/>
              <a:chOff x="0" y="0"/>
              <a:chExt cx="3022063" cy="71472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022063" cy="714726"/>
              </a:xfrm>
              <a:custGeom>
                <a:avLst/>
                <a:gdLst/>
                <a:ahLst/>
                <a:cxnLst/>
                <a:rect r="r" b="b" t="t" l="l"/>
                <a:pathLst>
                  <a:path h="714726" w="3022063">
                    <a:moveTo>
                      <a:pt x="3022063" y="42507"/>
                    </a:moveTo>
                    <a:lnTo>
                      <a:pt x="3022063" y="672219"/>
                    </a:lnTo>
                    <a:cubicBezTo>
                      <a:pt x="3022063" y="695695"/>
                      <a:pt x="3003032" y="714726"/>
                      <a:pt x="2979557" y="714726"/>
                    </a:cubicBezTo>
                    <a:lnTo>
                      <a:pt x="42507" y="714726"/>
                    </a:lnTo>
                    <a:cubicBezTo>
                      <a:pt x="19031" y="714726"/>
                      <a:pt x="0" y="695695"/>
                      <a:pt x="0" y="672219"/>
                    </a:cubicBezTo>
                    <a:lnTo>
                      <a:pt x="0" y="42507"/>
                    </a:lnTo>
                    <a:cubicBezTo>
                      <a:pt x="0" y="19031"/>
                      <a:pt x="19031" y="0"/>
                      <a:pt x="42507" y="0"/>
                    </a:cubicBezTo>
                    <a:lnTo>
                      <a:pt x="2979557" y="0"/>
                    </a:lnTo>
                    <a:cubicBezTo>
                      <a:pt x="3003032" y="0"/>
                      <a:pt x="3022063" y="19031"/>
                      <a:pt x="3022063" y="4250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3022063" cy="7433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4223813" y="809625"/>
            <a:ext cx="6681043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GIST &amp; SUMMARY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23813" y="2924456"/>
            <a:ext cx="7478688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25 min RAZ/Freckle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23813" y="5047513"/>
            <a:ext cx="316929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-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57429" y="7070884"/>
            <a:ext cx="10592139" cy="205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Task: Write a gist for p9-10 on a sticky note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743" y="-430869"/>
            <a:ext cx="19101864" cy="3795485"/>
            <a:chOff x="0" y="0"/>
            <a:chExt cx="2294930" cy="455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930" cy="455996"/>
            </a:xfrm>
            <a:custGeom>
              <a:avLst/>
              <a:gdLst/>
              <a:ahLst/>
              <a:cxnLst/>
              <a:rect r="r" b="b" t="t" l="l"/>
              <a:pathLst>
                <a:path h="455996" w="2294930">
                  <a:moveTo>
                    <a:pt x="0" y="0"/>
                  </a:moveTo>
                  <a:lnTo>
                    <a:pt x="2294930" y="0"/>
                  </a:lnTo>
                  <a:lnTo>
                    <a:pt x="2294930" y="455996"/>
                  </a:lnTo>
                  <a:lnTo>
                    <a:pt x="0" y="455996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94930" cy="484571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14400"/>
            <a:ext cx="913190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7782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Language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411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79911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Skill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0115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0459" y="3863569"/>
            <a:ext cx="5953941" cy="342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make inferences about a text and cite evidence from the text to support my inferences. (RI.5.1,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4193" y="3863569"/>
            <a:ext cx="6853807" cy="273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analyze a summary and explain how it is effective. (RI.5.2) 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 </a:t>
            </a:r>
            <a:r>
              <a:rPr lang="en-US" b="true" sz="12035">
                <a:solidFill>
                  <a:srgbClr val="E13225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Pair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Share and compare your gists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738" y="1137361"/>
            <a:ext cx="12043724" cy="527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What does a good gist need?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738" y="1137361"/>
            <a:ext cx="12043724" cy="527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What does a good gist need?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94874" y="6610699"/>
            <a:ext cx="14159291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Group Work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P12-16, P17-22, P23-26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1851" y="-430869"/>
            <a:ext cx="12119401" cy="11100864"/>
            <a:chOff x="0" y="0"/>
            <a:chExt cx="1456045" cy="1333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6046" cy="1333677"/>
            </a:xfrm>
            <a:custGeom>
              <a:avLst/>
              <a:gdLst/>
              <a:ahLst/>
              <a:cxnLst/>
              <a:rect r="r" b="b" t="t" l="l"/>
              <a:pathLst>
                <a:path h="1333677" w="1456046">
                  <a:moveTo>
                    <a:pt x="0" y="0"/>
                  </a:moveTo>
                  <a:lnTo>
                    <a:pt x="1456046" y="0"/>
                  </a:lnTo>
                  <a:lnTo>
                    <a:pt x="1456046" y="1333677"/>
                  </a:lnTo>
                  <a:lnTo>
                    <a:pt x="0" y="1333677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6045" cy="1362252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08696" y="426737"/>
            <a:ext cx="9325710" cy="9433525"/>
            <a:chOff x="0" y="0"/>
            <a:chExt cx="12434280" cy="1257803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434280" cy="6048841"/>
              <a:chOff x="0" y="0"/>
              <a:chExt cx="7220417" cy="35124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6529193"/>
              <a:ext cx="12434280" cy="6048841"/>
              <a:chOff x="0" y="0"/>
              <a:chExt cx="7220417" cy="351248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8360853" y="1617347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4"/>
                </a:lnTo>
                <a:lnTo>
                  <a:pt x="0" y="156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60853" y="664417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8315" y="5114927"/>
            <a:ext cx="4217714" cy="2140490"/>
          </a:xfrm>
          <a:custGeom>
            <a:avLst/>
            <a:gdLst/>
            <a:ahLst/>
            <a:cxnLst/>
            <a:rect r="r" b="b" t="t" l="l"/>
            <a:pathLst>
              <a:path h="2140490" w="4217714">
                <a:moveTo>
                  <a:pt x="0" y="0"/>
                </a:moveTo>
                <a:lnTo>
                  <a:pt x="4217714" y="0"/>
                </a:lnTo>
                <a:lnTo>
                  <a:pt x="4217714" y="2140490"/>
                </a:lnTo>
                <a:lnTo>
                  <a:pt x="0" y="2140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14400"/>
            <a:ext cx="509374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</a:t>
            </a:r>
          </a:p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OBJECTIVES</a:t>
            </a:r>
          </a:p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CFU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02826" y="655322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LANGUAGE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02826" y="5682149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SKILLS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3059499">
            <a:off x="2612183" y="5414609"/>
            <a:ext cx="2189241" cy="3127487"/>
          </a:xfrm>
          <a:custGeom>
            <a:avLst/>
            <a:gdLst/>
            <a:ahLst/>
            <a:cxnLst/>
            <a:rect r="r" b="b" t="t" l="l"/>
            <a:pathLst>
              <a:path h="3127487" w="2189241">
                <a:moveTo>
                  <a:pt x="0" y="0"/>
                </a:moveTo>
                <a:lnTo>
                  <a:pt x="2189241" y="0"/>
                </a:lnTo>
                <a:lnTo>
                  <a:pt x="2189241" y="3127487"/>
                </a:lnTo>
                <a:lnTo>
                  <a:pt x="0" y="3127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89673" y="1579247"/>
            <a:ext cx="6757712" cy="294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make inferences about a text and cite evidence from the text to support my inferences. (RI.5.1,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389673" y="6606074"/>
            <a:ext cx="5484803" cy="17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analyze a summary and explai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 how it is effective. (RI.5.2)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0299" y="8936338"/>
            <a:ext cx="509374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THUMB-O-METER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5245" y="2447105"/>
            <a:ext cx="11560976" cy="19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THURSDAY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Subtitle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5068" y="37201"/>
            <a:ext cx="3338745" cy="899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CJ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HW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A</a:t>
            </a:r>
          </a:p>
          <a:p>
            <a:pPr algn="l">
              <a:lnSpc>
                <a:spcPts val="6651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DO</a:t>
            </a:r>
          </a:p>
          <a:p>
            <a:pPr algn="l" marL="0" indent="0" lvl="0">
              <a:lnSpc>
                <a:spcPts val="6651"/>
              </a:lnSpc>
            </a:pPr>
            <a:r>
              <a:rPr lang="en-US" b="true" sz="8013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NOW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683141" y="-428454"/>
            <a:ext cx="15329892" cy="11390084"/>
            <a:chOff x="0" y="0"/>
            <a:chExt cx="20439856" cy="151867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647341" y="1076854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6" y="0"/>
                  </a:lnTo>
                  <a:lnTo>
                    <a:pt x="3452546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2935157">
              <a:off x="14753327" y="5981256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987309" y="11734232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2201" y="5484174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1" y="0"/>
                  </a:lnTo>
                  <a:lnTo>
                    <a:pt x="2030781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40010">
              <a:off x="14343444" y="10195802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698191" y="0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2233083">
              <a:off x="14969418" y="3774310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648301">
              <a:off x="17160022" y="985702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440850" y="7643875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124195">
              <a:off x="18086069" y="5087386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208708" y="2789804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358835" y="896077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1238430"/>
              <a:ext cx="11930401" cy="2335658"/>
              <a:chOff x="0" y="0"/>
              <a:chExt cx="2356622" cy="4613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4104091"/>
              <a:ext cx="11930401" cy="2335658"/>
              <a:chOff x="0" y="0"/>
              <a:chExt cx="2356622" cy="46136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6973148"/>
              <a:ext cx="11930401" cy="2335658"/>
              <a:chOff x="0" y="0"/>
              <a:chExt cx="2356622" cy="46136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356622" cy="461364"/>
              </a:xfrm>
              <a:custGeom>
                <a:avLst/>
                <a:gdLst/>
                <a:ahLst/>
                <a:cxnLst/>
                <a:rect r="r" b="b" t="t" l="l"/>
                <a:pathLst>
                  <a:path h="461364" w="2356622">
                    <a:moveTo>
                      <a:pt x="2356622" y="54510"/>
                    </a:moveTo>
                    <a:lnTo>
                      <a:pt x="2356622" y="406855"/>
                    </a:lnTo>
                    <a:cubicBezTo>
                      <a:pt x="2356622" y="436960"/>
                      <a:pt x="2332218" y="461364"/>
                      <a:pt x="2302113" y="461364"/>
                    </a:cubicBezTo>
                    <a:lnTo>
                      <a:pt x="54510" y="461364"/>
                    </a:lnTo>
                    <a:cubicBezTo>
                      <a:pt x="24405" y="461364"/>
                      <a:pt x="0" y="436960"/>
                      <a:pt x="0" y="406855"/>
                    </a:cubicBezTo>
                    <a:lnTo>
                      <a:pt x="0" y="54510"/>
                    </a:lnTo>
                    <a:cubicBezTo>
                      <a:pt x="0" y="24405"/>
                      <a:pt x="24405" y="0"/>
                      <a:pt x="54510" y="0"/>
                    </a:cubicBezTo>
                    <a:lnTo>
                      <a:pt x="2302113" y="0"/>
                    </a:lnTo>
                    <a:cubicBezTo>
                      <a:pt x="2332218" y="0"/>
                      <a:pt x="2356622" y="24405"/>
                      <a:pt x="2356622" y="545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2356622" cy="48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88113" y="9842206"/>
              <a:ext cx="15299196" cy="3618299"/>
              <a:chOff x="0" y="0"/>
              <a:chExt cx="3022063" cy="71472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022063" cy="714726"/>
              </a:xfrm>
              <a:custGeom>
                <a:avLst/>
                <a:gdLst/>
                <a:ahLst/>
                <a:cxnLst/>
                <a:rect r="r" b="b" t="t" l="l"/>
                <a:pathLst>
                  <a:path h="714726" w="3022063">
                    <a:moveTo>
                      <a:pt x="3022063" y="42507"/>
                    </a:moveTo>
                    <a:lnTo>
                      <a:pt x="3022063" y="672219"/>
                    </a:lnTo>
                    <a:cubicBezTo>
                      <a:pt x="3022063" y="695695"/>
                      <a:pt x="3003032" y="714726"/>
                      <a:pt x="2979557" y="714726"/>
                    </a:cubicBezTo>
                    <a:lnTo>
                      <a:pt x="42507" y="714726"/>
                    </a:lnTo>
                    <a:cubicBezTo>
                      <a:pt x="19031" y="714726"/>
                      <a:pt x="0" y="695695"/>
                      <a:pt x="0" y="672219"/>
                    </a:cubicBezTo>
                    <a:lnTo>
                      <a:pt x="0" y="42507"/>
                    </a:lnTo>
                    <a:cubicBezTo>
                      <a:pt x="0" y="19031"/>
                      <a:pt x="19031" y="0"/>
                      <a:pt x="42507" y="0"/>
                    </a:cubicBezTo>
                    <a:lnTo>
                      <a:pt x="2979557" y="0"/>
                    </a:lnTo>
                    <a:cubicBezTo>
                      <a:pt x="3003032" y="0"/>
                      <a:pt x="3022063" y="19031"/>
                      <a:pt x="3022063" y="4250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3022063" cy="7433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4223813" y="809625"/>
            <a:ext cx="3966270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SUMMARY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23813" y="2924456"/>
            <a:ext cx="7478688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25 min RAZ/Freckle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23813" y="5047513"/>
            <a:ext cx="316929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-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57429" y="7070884"/>
            <a:ext cx="10592139" cy="205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Close read “Why the rainforest is important”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743" y="-430869"/>
            <a:ext cx="19101864" cy="3795485"/>
            <a:chOff x="0" y="0"/>
            <a:chExt cx="2294930" cy="455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930" cy="455996"/>
            </a:xfrm>
            <a:custGeom>
              <a:avLst/>
              <a:gdLst/>
              <a:ahLst/>
              <a:cxnLst/>
              <a:rect r="r" b="b" t="t" l="l"/>
              <a:pathLst>
                <a:path h="455996" w="2294930">
                  <a:moveTo>
                    <a:pt x="0" y="0"/>
                  </a:moveTo>
                  <a:lnTo>
                    <a:pt x="2294930" y="0"/>
                  </a:lnTo>
                  <a:lnTo>
                    <a:pt x="2294930" y="455996"/>
                  </a:lnTo>
                  <a:lnTo>
                    <a:pt x="0" y="455996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94930" cy="484571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14400"/>
            <a:ext cx="913190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7782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Language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411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79911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Skill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0115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0459" y="3863569"/>
            <a:ext cx="5953941" cy="342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describe the structure of an informational text. (RI.5.5) 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434193" y="3863569"/>
            <a:ext cx="6853807" cy="548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summarize an informational text. (RI.5.2, W.5.2) 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analyze a summary and explain how it is effective. (RI.5.2) 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4119" y="4629928"/>
            <a:ext cx="7038980" cy="6471917"/>
            <a:chOff x="0" y="0"/>
            <a:chExt cx="9385307" cy="8629223"/>
          </a:xfrm>
        </p:grpSpPr>
        <p:sp>
          <p:nvSpPr>
            <p:cNvPr name="Freeform 3" id="3"/>
            <p:cNvSpPr/>
            <p:nvPr/>
          </p:nvSpPr>
          <p:spPr>
            <a:xfrm flipH="false" flipV="false" rot="8335157">
              <a:off x="709336" y="709336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400000">
              <a:off x="1842404" y="5176677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6" y="0"/>
                  </a:lnTo>
                  <a:lnTo>
                    <a:pt x="3452546" y="3452546"/>
                  </a:lnTo>
                  <a:lnTo>
                    <a:pt x="0" y="3452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6140010">
              <a:off x="4802598" y="2532811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3751698">
              <a:off x="5661972" y="5349389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7875125" y="6630217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519337" y="-917724"/>
            <a:ext cx="5773204" cy="6061224"/>
            <a:chOff x="0" y="0"/>
            <a:chExt cx="7697605" cy="8081633"/>
          </a:xfrm>
        </p:grpSpPr>
        <p:sp>
          <p:nvSpPr>
            <p:cNvPr name="Freeform 9" id="9"/>
            <p:cNvSpPr/>
            <p:nvPr/>
          </p:nvSpPr>
          <p:spPr>
            <a:xfrm flipH="false" flipV="false" rot="5400000">
              <a:off x="3168204" y="0"/>
              <a:ext cx="3452547" cy="3452547"/>
            </a:xfrm>
            <a:custGeom>
              <a:avLst/>
              <a:gdLst/>
              <a:ahLst/>
              <a:cxnLst/>
              <a:rect r="r" b="b" t="t" l="l"/>
              <a:pathLst>
                <a:path h="3452547" w="3452547">
                  <a:moveTo>
                    <a:pt x="0" y="0"/>
                  </a:moveTo>
                  <a:lnTo>
                    <a:pt x="3452547" y="0"/>
                  </a:lnTo>
                  <a:lnTo>
                    <a:pt x="3452547" y="3452547"/>
                  </a:lnTo>
                  <a:lnTo>
                    <a:pt x="0" y="3452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400000">
              <a:off x="182649" y="714860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5666823" y="6050851"/>
              <a:ext cx="2030782" cy="2030782"/>
            </a:xfrm>
            <a:custGeom>
              <a:avLst/>
              <a:gdLst/>
              <a:ahLst/>
              <a:cxnLst/>
              <a:rect r="r" b="b" t="t" l="l"/>
              <a:pathLst>
                <a:path h="2030782" w="2030782">
                  <a:moveTo>
                    <a:pt x="0" y="0"/>
                  </a:moveTo>
                  <a:lnTo>
                    <a:pt x="2030782" y="0"/>
                  </a:lnTo>
                  <a:lnTo>
                    <a:pt x="2030782" y="2030782"/>
                  </a:lnTo>
                  <a:lnTo>
                    <a:pt x="0" y="203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7633083">
              <a:off x="2413113" y="332207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4275804">
              <a:off x="202533" y="3221676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3397619" y="5561368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2" y="0"/>
                  </a:lnTo>
                  <a:lnTo>
                    <a:pt x="1510182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5291346" y="3711494"/>
              <a:ext cx="1510182" cy="1510182"/>
            </a:xfrm>
            <a:custGeom>
              <a:avLst/>
              <a:gdLst/>
              <a:ahLst/>
              <a:cxnLst/>
              <a:rect r="r" b="b" t="t" l="l"/>
              <a:pathLst>
                <a:path h="1510182" w="1510182">
                  <a:moveTo>
                    <a:pt x="0" y="0"/>
                  </a:moveTo>
                  <a:lnTo>
                    <a:pt x="1510183" y="0"/>
                  </a:lnTo>
                  <a:lnTo>
                    <a:pt x="1510183" y="1510182"/>
                  </a:lnTo>
                  <a:lnTo>
                    <a:pt x="0" y="151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-407772"/>
            <a:ext cx="12365670" cy="7048432"/>
          </a:xfrm>
          <a:prstGeom prst="rect">
            <a:avLst/>
          </a:prstGeom>
        </p:spPr>
      </p:pic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29"/>
          <a:srcRect l="0" t="0" r="0" b="0"/>
          <a:stretch>
            <a:fillRect/>
          </a:stretch>
        </p:blipFill>
        <p:spPr>
          <a:xfrm flipH="false" flipV="false" rot="0">
            <a:off x="12346619" y="0"/>
            <a:ext cx="5863590" cy="10287000"/>
          </a:xfrm>
          <a:prstGeom prst="rect">
            <a:avLst/>
          </a:prstGeom>
        </p:spPr>
      </p:pic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33"/>
            <p:extLst>
              <p:ext uri="{DAA4B4D4-6D71-4841-9C94-3DE7FCFB9230}">
                <p14:media xmlns:p14="http://schemas.microsoft.com/office/powerpoint/2010/main" r:embed="rId34"/>
              </p:ext>
            </p:extLst>
          </p:nvPr>
        </p:nvPicPr>
        <p:blipFill>
          <a:blip r:embed="rId32"/>
          <a:srcRect l="0" t="0" r="0" b="993"/>
          <a:stretch>
            <a:fillRect/>
          </a:stretch>
        </p:blipFill>
        <p:spPr>
          <a:xfrm flipH="false" flipV="false" rot="0">
            <a:off x="0" y="5479521"/>
            <a:ext cx="12346619" cy="6967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39372" y="1671685"/>
            <a:ext cx="14322578" cy="7781832"/>
          </a:xfrm>
          <a:custGeom>
            <a:avLst/>
            <a:gdLst/>
            <a:ahLst/>
            <a:cxnLst/>
            <a:rect r="r" b="b" t="t" l="l"/>
            <a:pathLst>
              <a:path h="7781832" w="14322578">
                <a:moveTo>
                  <a:pt x="0" y="0"/>
                </a:moveTo>
                <a:lnTo>
                  <a:pt x="14322579" y="0"/>
                </a:lnTo>
                <a:lnTo>
                  <a:pt x="14322579" y="7781832"/>
                </a:lnTo>
                <a:lnTo>
                  <a:pt x="0" y="778183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1257" t="0" r="-1257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738" y="1137361"/>
            <a:ext cx="12043724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Analysing a summary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82225" y="6048749"/>
            <a:ext cx="14159291" cy="275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is the text structure of “Why the rainforest is important”?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do you think so?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62841" y="2302022"/>
            <a:ext cx="7826972" cy="7521708"/>
          </a:xfrm>
          <a:custGeom>
            <a:avLst/>
            <a:gdLst/>
            <a:ahLst/>
            <a:cxnLst/>
            <a:rect r="r" b="b" t="t" l="l"/>
            <a:pathLst>
              <a:path h="7521708" w="7826972">
                <a:moveTo>
                  <a:pt x="0" y="0"/>
                </a:moveTo>
                <a:lnTo>
                  <a:pt x="7826971" y="0"/>
                </a:lnTo>
                <a:lnTo>
                  <a:pt x="7826971" y="7521708"/>
                </a:lnTo>
                <a:lnTo>
                  <a:pt x="0" y="752170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97412" y="142429"/>
            <a:ext cx="12043724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Analysing a summary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3821" y="3563264"/>
            <a:ext cx="8162318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Proposition and support.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52386" y="5920860"/>
            <a:ext cx="6464545" cy="368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Think about the Painted Essay. What are we missing here?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FE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Pair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does a good summary need?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 </a:t>
            </a:r>
            <a:r>
              <a:rPr lang="en-US" b="true" sz="12035">
                <a:solidFill>
                  <a:srgbClr val="F18933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Pair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does a good summary need?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 Pair </a:t>
            </a:r>
            <a:r>
              <a:rPr lang="en-US" b="true" sz="12035">
                <a:solidFill>
                  <a:srgbClr val="7ED957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does a good summary need?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58005" y="1896110"/>
            <a:ext cx="15301132" cy="736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5200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●Short – only a few sentences long</a:t>
            </a:r>
          </a:p>
          <a:p>
            <a:pPr algn="l">
              <a:lnSpc>
                <a:spcPts val="5720"/>
              </a:lnSpc>
            </a:pPr>
            <a:r>
              <a:rPr lang="en-US" sz="5200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●Brief outline of what the text is about</a:t>
            </a:r>
          </a:p>
          <a:p>
            <a:pPr algn="l">
              <a:lnSpc>
                <a:spcPts val="5720"/>
              </a:lnSpc>
            </a:pPr>
            <a:r>
              <a:rPr lang="en-US" sz="5200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●Introduces the text: title, pages, and author</a:t>
            </a:r>
          </a:p>
          <a:p>
            <a:pPr algn="l">
              <a:lnSpc>
                <a:spcPts val="5720"/>
              </a:lnSpc>
            </a:pPr>
            <a:r>
              <a:rPr lang="en-US" sz="5200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●Clearly explains the theme or main idea</a:t>
            </a:r>
          </a:p>
          <a:p>
            <a:pPr algn="l">
              <a:lnSpc>
                <a:spcPts val="5720"/>
              </a:lnSpc>
            </a:pPr>
            <a:r>
              <a:rPr lang="en-US" sz="5200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●Most important details to support the theme/main idea</a:t>
            </a:r>
          </a:p>
          <a:p>
            <a:pPr algn="l">
              <a:lnSpc>
                <a:spcPts val="5720"/>
              </a:lnSpc>
            </a:pPr>
            <a:r>
              <a:rPr lang="en-US" sz="5200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●Complete sentences with subject and predicate</a:t>
            </a:r>
          </a:p>
          <a:p>
            <a:pPr algn="l" marL="0" indent="0" lvl="0">
              <a:lnSpc>
                <a:spcPts val="572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058037" y="12370"/>
            <a:ext cx="12043724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Analysing a summary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8681" y="3312315"/>
            <a:ext cx="14159291" cy="275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Look at your summary of p9-10.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Peer Talk - is it good? Why?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minutes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81341" y="5518763"/>
            <a:ext cx="9267885" cy="4453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●Short – only a few sentences long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●Brief outline of what the text is about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●Introduces the text: title, pages, and author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●Clearly explains the theme or main idea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●Most important details to support the theme/main idea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●Complete sentences with subject and predicate</a:t>
            </a:r>
          </a:p>
          <a:p>
            <a:pPr algn="l" marL="0" indent="0" lvl="0">
              <a:lnSpc>
                <a:spcPts val="3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77185" y="1346633"/>
            <a:ext cx="14862772" cy="8100211"/>
          </a:xfrm>
          <a:custGeom>
            <a:avLst/>
            <a:gdLst/>
            <a:ahLst/>
            <a:cxnLst/>
            <a:rect r="r" b="b" t="t" l="l"/>
            <a:pathLst>
              <a:path h="8100211" w="14862772">
                <a:moveTo>
                  <a:pt x="0" y="0"/>
                </a:moveTo>
                <a:lnTo>
                  <a:pt x="14862772" y="0"/>
                </a:lnTo>
                <a:lnTo>
                  <a:pt x="14862772" y="8100211"/>
                </a:lnTo>
                <a:lnTo>
                  <a:pt x="0" y="81002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78742" y="5762449"/>
            <a:ext cx="7191441" cy="3919335"/>
          </a:xfrm>
          <a:custGeom>
            <a:avLst/>
            <a:gdLst/>
            <a:ahLst/>
            <a:cxnLst/>
            <a:rect r="r" b="b" t="t" l="l"/>
            <a:pathLst>
              <a:path h="3919335" w="7191441">
                <a:moveTo>
                  <a:pt x="0" y="0"/>
                </a:moveTo>
                <a:lnTo>
                  <a:pt x="7191440" y="0"/>
                </a:lnTo>
                <a:lnTo>
                  <a:pt x="7191440" y="3919335"/>
                </a:lnTo>
                <a:lnTo>
                  <a:pt x="0" y="391933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2551" y="337009"/>
            <a:ext cx="17173555" cy="516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Now it’s your turn to write a summary for “Why the rainforest is important”. Work together in table groups and write one summary on essay paper.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655680"/>
            <a:ext cx="9267885" cy="4453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●Short – only a few sentences long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●Brief outline of what the text is about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●Introduces the text: title, pages, and author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●Clearly explains the theme or main idea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●Most important details to support the theme/main idea</a:t>
            </a:r>
          </a:p>
          <a:p>
            <a:pPr algn="l">
              <a:lnSpc>
                <a:spcPts val="3464"/>
              </a:lnSpc>
            </a:pPr>
            <a:r>
              <a:rPr lang="en-US" sz="3149" b="true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●Complete sentences with subject and predicate</a:t>
            </a:r>
          </a:p>
          <a:p>
            <a:pPr algn="l" marL="0" indent="0" lvl="0">
              <a:lnSpc>
                <a:spcPts val="3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E13225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Pair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do you know about the rainforest?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1851" y="-430869"/>
            <a:ext cx="12119401" cy="11100864"/>
            <a:chOff x="0" y="0"/>
            <a:chExt cx="1456045" cy="1333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6046" cy="1333677"/>
            </a:xfrm>
            <a:custGeom>
              <a:avLst/>
              <a:gdLst/>
              <a:ahLst/>
              <a:cxnLst/>
              <a:rect r="r" b="b" t="t" l="l"/>
              <a:pathLst>
                <a:path h="1333677" w="1456046">
                  <a:moveTo>
                    <a:pt x="0" y="0"/>
                  </a:moveTo>
                  <a:lnTo>
                    <a:pt x="1456046" y="0"/>
                  </a:lnTo>
                  <a:lnTo>
                    <a:pt x="1456046" y="1333677"/>
                  </a:lnTo>
                  <a:lnTo>
                    <a:pt x="0" y="1333677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6045" cy="1362252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08696" y="426737"/>
            <a:ext cx="9325710" cy="9433525"/>
            <a:chOff x="0" y="0"/>
            <a:chExt cx="12434280" cy="1257803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434280" cy="6048841"/>
              <a:chOff x="0" y="0"/>
              <a:chExt cx="7220417" cy="35124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6529193"/>
              <a:ext cx="12434280" cy="6048841"/>
              <a:chOff x="0" y="0"/>
              <a:chExt cx="7220417" cy="351248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8360853" y="1617347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4"/>
                </a:lnTo>
                <a:lnTo>
                  <a:pt x="0" y="156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60853" y="664417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8315" y="5114927"/>
            <a:ext cx="4217714" cy="2140490"/>
          </a:xfrm>
          <a:custGeom>
            <a:avLst/>
            <a:gdLst/>
            <a:ahLst/>
            <a:cxnLst/>
            <a:rect r="r" b="b" t="t" l="l"/>
            <a:pathLst>
              <a:path h="2140490" w="4217714">
                <a:moveTo>
                  <a:pt x="0" y="0"/>
                </a:moveTo>
                <a:lnTo>
                  <a:pt x="4217714" y="0"/>
                </a:lnTo>
                <a:lnTo>
                  <a:pt x="4217714" y="2140490"/>
                </a:lnTo>
                <a:lnTo>
                  <a:pt x="0" y="2140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14400"/>
            <a:ext cx="509374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</a:t>
            </a:r>
          </a:p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OBJECTIVES</a:t>
            </a:r>
          </a:p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CFU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02826" y="655322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LANGUAGE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02826" y="5682149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SKILLS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3059499">
            <a:off x="2612183" y="5414609"/>
            <a:ext cx="2189241" cy="3127487"/>
          </a:xfrm>
          <a:custGeom>
            <a:avLst/>
            <a:gdLst/>
            <a:ahLst/>
            <a:cxnLst/>
            <a:rect r="r" b="b" t="t" l="l"/>
            <a:pathLst>
              <a:path h="3127487" w="2189241">
                <a:moveTo>
                  <a:pt x="0" y="0"/>
                </a:moveTo>
                <a:lnTo>
                  <a:pt x="2189241" y="0"/>
                </a:lnTo>
                <a:lnTo>
                  <a:pt x="2189241" y="3127487"/>
                </a:lnTo>
                <a:lnTo>
                  <a:pt x="0" y="3127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89673" y="1579247"/>
            <a:ext cx="6757712" cy="17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describe the structure of an informational text. (RI.5.5) 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389673" y="6606074"/>
            <a:ext cx="5484803" cy="235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summarize an i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nformational text. (RI.5.2, W.5.2) 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30299" y="8936338"/>
            <a:ext cx="509374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THUMB-O-METER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5245" y="2447105"/>
            <a:ext cx="11560976" cy="19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FRIDAY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04869" y="7961027"/>
            <a:ext cx="1228532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Subtitle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5068" y="37201"/>
            <a:ext cx="3338745" cy="899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CJ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HW</a:t>
            </a:r>
          </a:p>
          <a:p>
            <a:pPr algn="l">
              <a:lnSpc>
                <a:spcPts val="17629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A</a:t>
            </a:r>
          </a:p>
          <a:p>
            <a:pPr algn="l">
              <a:lnSpc>
                <a:spcPts val="6651"/>
              </a:lnSpc>
            </a:pPr>
            <a:r>
              <a:rPr lang="en-US" sz="8013" b="true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DO</a:t>
            </a:r>
          </a:p>
          <a:p>
            <a:pPr algn="l" marL="0" indent="0" lvl="0">
              <a:lnSpc>
                <a:spcPts val="6651"/>
              </a:lnSpc>
            </a:pPr>
            <a:r>
              <a:rPr lang="en-US" b="true" sz="8013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NOW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18647" y="379187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35157">
            <a:off x="14748137" y="4057488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23623" y="837222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54792" y="3684677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0010">
            <a:off x="14440724" y="7218398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56785" y="-42845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33083">
            <a:off x="14910205" y="240227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648301">
            <a:off x="16553158" y="6964317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513778" y="530445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24195">
            <a:off x="17247693" y="338708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89672" y="166390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02267" y="24360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683141" y="500369"/>
            <a:ext cx="11060368" cy="1749196"/>
            <a:chOff x="0" y="0"/>
            <a:chExt cx="2374257" cy="3754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74257" cy="375488"/>
            </a:xfrm>
            <a:custGeom>
              <a:avLst/>
              <a:gdLst/>
              <a:ahLst/>
              <a:cxnLst/>
              <a:rect r="r" b="b" t="t" l="l"/>
              <a:pathLst>
                <a:path h="375488" w="2374257">
                  <a:moveTo>
                    <a:pt x="2374257" y="44098"/>
                  </a:moveTo>
                  <a:lnTo>
                    <a:pt x="2374257" y="331390"/>
                  </a:lnTo>
                  <a:cubicBezTo>
                    <a:pt x="2374257" y="343086"/>
                    <a:pt x="2369611" y="354302"/>
                    <a:pt x="2361341" y="362572"/>
                  </a:cubicBezTo>
                  <a:cubicBezTo>
                    <a:pt x="2353071" y="370842"/>
                    <a:pt x="2341855" y="375488"/>
                    <a:pt x="2330159" y="375488"/>
                  </a:cubicBezTo>
                  <a:lnTo>
                    <a:pt x="44098" y="375488"/>
                  </a:lnTo>
                  <a:cubicBezTo>
                    <a:pt x="19743" y="375488"/>
                    <a:pt x="0" y="355745"/>
                    <a:pt x="0" y="331390"/>
                  </a:cubicBezTo>
                  <a:lnTo>
                    <a:pt x="0" y="44098"/>
                  </a:lnTo>
                  <a:cubicBezTo>
                    <a:pt x="0" y="19743"/>
                    <a:pt x="19743" y="0"/>
                    <a:pt x="44098" y="0"/>
                  </a:cubicBezTo>
                  <a:lnTo>
                    <a:pt x="2330159" y="0"/>
                  </a:lnTo>
                  <a:cubicBezTo>
                    <a:pt x="2341855" y="0"/>
                    <a:pt x="2353071" y="4646"/>
                    <a:pt x="2361341" y="12916"/>
                  </a:cubicBezTo>
                  <a:cubicBezTo>
                    <a:pt x="2369611" y="21186"/>
                    <a:pt x="2374257" y="32403"/>
                    <a:pt x="2374257" y="4409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374257" cy="404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683141" y="2649614"/>
            <a:ext cx="8947800" cy="1751743"/>
            <a:chOff x="0" y="0"/>
            <a:chExt cx="2356622" cy="4613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6622" cy="461364"/>
            </a:xfrm>
            <a:custGeom>
              <a:avLst/>
              <a:gdLst/>
              <a:ahLst/>
              <a:cxnLst/>
              <a:rect r="r" b="b" t="t" l="l"/>
              <a:pathLst>
                <a:path h="461364" w="2356622">
                  <a:moveTo>
                    <a:pt x="2356622" y="54510"/>
                  </a:moveTo>
                  <a:lnTo>
                    <a:pt x="2356622" y="406855"/>
                  </a:lnTo>
                  <a:cubicBezTo>
                    <a:pt x="2356622" y="436960"/>
                    <a:pt x="2332218" y="461364"/>
                    <a:pt x="2302113" y="461364"/>
                  </a:cubicBezTo>
                  <a:lnTo>
                    <a:pt x="54510" y="461364"/>
                  </a:lnTo>
                  <a:cubicBezTo>
                    <a:pt x="24405" y="461364"/>
                    <a:pt x="0" y="436960"/>
                    <a:pt x="0" y="406855"/>
                  </a:cubicBezTo>
                  <a:lnTo>
                    <a:pt x="0" y="54510"/>
                  </a:lnTo>
                  <a:cubicBezTo>
                    <a:pt x="0" y="24405"/>
                    <a:pt x="24405" y="0"/>
                    <a:pt x="54510" y="0"/>
                  </a:cubicBezTo>
                  <a:lnTo>
                    <a:pt x="2302113" y="0"/>
                  </a:lnTo>
                  <a:cubicBezTo>
                    <a:pt x="2332218" y="0"/>
                    <a:pt x="2356622" y="24405"/>
                    <a:pt x="2356622" y="545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356622" cy="48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683141" y="4801408"/>
            <a:ext cx="8947800" cy="1751743"/>
            <a:chOff x="0" y="0"/>
            <a:chExt cx="2356622" cy="46136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56622" cy="461364"/>
            </a:xfrm>
            <a:custGeom>
              <a:avLst/>
              <a:gdLst/>
              <a:ahLst/>
              <a:cxnLst/>
              <a:rect r="r" b="b" t="t" l="l"/>
              <a:pathLst>
                <a:path h="461364" w="2356622">
                  <a:moveTo>
                    <a:pt x="2356622" y="54510"/>
                  </a:moveTo>
                  <a:lnTo>
                    <a:pt x="2356622" y="406855"/>
                  </a:lnTo>
                  <a:cubicBezTo>
                    <a:pt x="2356622" y="436960"/>
                    <a:pt x="2332218" y="461364"/>
                    <a:pt x="2302113" y="461364"/>
                  </a:cubicBezTo>
                  <a:lnTo>
                    <a:pt x="54510" y="461364"/>
                  </a:lnTo>
                  <a:cubicBezTo>
                    <a:pt x="24405" y="461364"/>
                    <a:pt x="0" y="436960"/>
                    <a:pt x="0" y="406855"/>
                  </a:cubicBezTo>
                  <a:lnTo>
                    <a:pt x="0" y="54510"/>
                  </a:lnTo>
                  <a:cubicBezTo>
                    <a:pt x="0" y="24405"/>
                    <a:pt x="24405" y="0"/>
                    <a:pt x="54510" y="0"/>
                  </a:cubicBezTo>
                  <a:lnTo>
                    <a:pt x="2302113" y="0"/>
                  </a:lnTo>
                  <a:cubicBezTo>
                    <a:pt x="2332218" y="0"/>
                    <a:pt x="2356622" y="24405"/>
                    <a:pt x="2356622" y="545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2356622" cy="48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949226" y="6953201"/>
            <a:ext cx="11474397" cy="2713724"/>
            <a:chOff x="0" y="0"/>
            <a:chExt cx="3022063" cy="71472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022063" cy="714726"/>
            </a:xfrm>
            <a:custGeom>
              <a:avLst/>
              <a:gdLst/>
              <a:ahLst/>
              <a:cxnLst/>
              <a:rect r="r" b="b" t="t" l="l"/>
              <a:pathLst>
                <a:path h="714726" w="3022063">
                  <a:moveTo>
                    <a:pt x="3022063" y="42507"/>
                  </a:moveTo>
                  <a:lnTo>
                    <a:pt x="3022063" y="672219"/>
                  </a:lnTo>
                  <a:cubicBezTo>
                    <a:pt x="3022063" y="695695"/>
                    <a:pt x="3003032" y="714726"/>
                    <a:pt x="2979557" y="714726"/>
                  </a:cubicBezTo>
                  <a:lnTo>
                    <a:pt x="42507" y="714726"/>
                  </a:lnTo>
                  <a:cubicBezTo>
                    <a:pt x="19031" y="714726"/>
                    <a:pt x="0" y="695695"/>
                    <a:pt x="0" y="672219"/>
                  </a:cubicBezTo>
                  <a:lnTo>
                    <a:pt x="0" y="42507"/>
                  </a:lnTo>
                  <a:cubicBezTo>
                    <a:pt x="0" y="19031"/>
                    <a:pt x="19031" y="0"/>
                    <a:pt x="42507" y="0"/>
                  </a:cubicBezTo>
                  <a:lnTo>
                    <a:pt x="2979557" y="0"/>
                  </a:lnTo>
                  <a:cubicBezTo>
                    <a:pt x="3003032" y="0"/>
                    <a:pt x="3022063" y="19031"/>
                    <a:pt x="3022063" y="425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3022063" cy="743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223813" y="809625"/>
            <a:ext cx="10175825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Comparing Text Structures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23813" y="2924456"/>
            <a:ext cx="7478688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25 min RAZ/Freckle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23813" y="5047513"/>
            <a:ext cx="316929" cy="10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-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57429" y="7070884"/>
            <a:ext cx="10592139" cy="205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  <a:spcBef>
                <a:spcPct val="0"/>
              </a:spcBef>
            </a:pPr>
            <a:r>
              <a:rPr lang="en-US" b="true" sz="5607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Review “Why the rainforest is important” and p12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743" y="-430869"/>
            <a:ext cx="19101864" cy="3795485"/>
            <a:chOff x="0" y="0"/>
            <a:chExt cx="2294930" cy="455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930" cy="455996"/>
            </a:xfrm>
            <a:custGeom>
              <a:avLst/>
              <a:gdLst/>
              <a:ahLst/>
              <a:cxnLst/>
              <a:rect r="r" b="b" t="t" l="l"/>
              <a:pathLst>
                <a:path h="455996" w="2294930">
                  <a:moveTo>
                    <a:pt x="0" y="0"/>
                  </a:moveTo>
                  <a:lnTo>
                    <a:pt x="2294930" y="0"/>
                  </a:lnTo>
                  <a:lnTo>
                    <a:pt x="2294930" y="455996"/>
                  </a:lnTo>
                  <a:lnTo>
                    <a:pt x="0" y="455996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94930" cy="484571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14400"/>
            <a:ext cx="913190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7782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Language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411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79911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Skill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0115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0459" y="3863569"/>
            <a:ext cx="5953941" cy="616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make inferences about a text and cite evidence from the text to support my inferences, locating answers quickly and efficiently. (RI.5.7, W.5.7, W.5.8)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434193" y="3863569"/>
            <a:ext cx="6853807" cy="273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compare the overall structure of two texts about the rainforest. (RI.5.5)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67870" y="6456635"/>
            <a:ext cx="5019977" cy="3689646"/>
          </a:xfrm>
          <a:custGeom>
            <a:avLst/>
            <a:gdLst/>
            <a:ahLst/>
            <a:cxnLst/>
            <a:rect r="r" b="b" t="t" l="l"/>
            <a:pathLst>
              <a:path h="3689646" w="5019977">
                <a:moveTo>
                  <a:pt x="0" y="0"/>
                </a:moveTo>
                <a:lnTo>
                  <a:pt x="5019977" y="0"/>
                </a:lnTo>
                <a:lnTo>
                  <a:pt x="5019977" y="3689646"/>
                </a:lnTo>
                <a:lnTo>
                  <a:pt x="0" y="368964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1333" y="361497"/>
            <a:ext cx="13085129" cy="360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Comparing Text Structures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70530" y="3762470"/>
            <a:ext cx="14159291" cy="552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is the information </a:t>
            </a:r>
            <a:r>
              <a:rPr lang="en-US" sz="5599" b="true">
                <a:solidFill>
                  <a:srgbClr val="FE0000"/>
                </a:solidFill>
                <a:latin typeface="Inter Bold"/>
                <a:ea typeface="Inter Bold"/>
                <a:cs typeface="Inter Bold"/>
                <a:sym typeface="Inter Bold"/>
              </a:rPr>
              <a:t>GIVEN</a:t>
            </a: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 “Why the rainforest is important” and p12?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is it different? How is it the same?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TPS - Group work.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Complete your workbook.</a:t>
            </a:r>
          </a:p>
          <a:p>
            <a:pPr algn="l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FE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Pair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57970" y="6409010"/>
            <a:ext cx="9237274" cy="346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sz="421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is the information GIVEN in “Why the rainforest is important” and p12?</a:t>
            </a:r>
          </a:p>
          <a:p>
            <a:pPr algn="l">
              <a:lnSpc>
                <a:spcPts val="5473"/>
              </a:lnSpc>
            </a:pPr>
            <a:r>
              <a:rPr lang="en-US" sz="421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is it different? How is it the same?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 </a:t>
            </a:r>
            <a:r>
              <a:rPr lang="en-US" b="true" sz="12035">
                <a:solidFill>
                  <a:srgbClr val="F18933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Pair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8436" y="6124683"/>
            <a:ext cx="9237274" cy="346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sz="421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is the information GIVEN in “Why the rainforest is important” and p12?</a:t>
            </a:r>
          </a:p>
          <a:p>
            <a:pPr algn="l">
              <a:lnSpc>
                <a:spcPts val="5473"/>
              </a:lnSpc>
            </a:pPr>
            <a:r>
              <a:rPr lang="en-US" sz="421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is it different? How is it the same?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 Pair </a:t>
            </a:r>
            <a:r>
              <a:rPr lang="en-US" b="true" sz="12035">
                <a:solidFill>
                  <a:srgbClr val="7ED957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8436" y="6124683"/>
            <a:ext cx="9237274" cy="346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sz="421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is the information GIVEN in “Why the rainforest is important” and p12?</a:t>
            </a:r>
          </a:p>
          <a:p>
            <a:pPr algn="l">
              <a:lnSpc>
                <a:spcPts val="5473"/>
              </a:lnSpc>
            </a:pPr>
            <a:r>
              <a:rPr lang="en-US" sz="421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is it different? How is it the same?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87751" y="3143221"/>
            <a:ext cx="11301259" cy="5594123"/>
          </a:xfrm>
          <a:custGeom>
            <a:avLst/>
            <a:gdLst/>
            <a:ahLst/>
            <a:cxnLst/>
            <a:rect r="r" b="b" t="t" l="l"/>
            <a:pathLst>
              <a:path h="5594123" w="11301259">
                <a:moveTo>
                  <a:pt x="0" y="0"/>
                </a:moveTo>
                <a:lnTo>
                  <a:pt x="11301259" y="0"/>
                </a:lnTo>
                <a:lnTo>
                  <a:pt x="11301259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1827" y="202555"/>
            <a:ext cx="8458278" cy="193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Question: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1135" y="2007701"/>
            <a:ext cx="12285327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do scientists study the rainforest?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4319" y="8680194"/>
            <a:ext cx="15425294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Find evidence and use it to infer an answer.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1851" y="-430869"/>
            <a:ext cx="12119401" cy="11100864"/>
            <a:chOff x="0" y="0"/>
            <a:chExt cx="1456045" cy="1333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6046" cy="1333677"/>
            </a:xfrm>
            <a:custGeom>
              <a:avLst/>
              <a:gdLst/>
              <a:ahLst/>
              <a:cxnLst/>
              <a:rect r="r" b="b" t="t" l="l"/>
              <a:pathLst>
                <a:path h="1333677" w="1456046">
                  <a:moveTo>
                    <a:pt x="0" y="0"/>
                  </a:moveTo>
                  <a:lnTo>
                    <a:pt x="1456046" y="0"/>
                  </a:lnTo>
                  <a:lnTo>
                    <a:pt x="1456046" y="1333677"/>
                  </a:lnTo>
                  <a:lnTo>
                    <a:pt x="0" y="1333677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56045" cy="1362252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08696" y="426737"/>
            <a:ext cx="9325710" cy="9433525"/>
            <a:chOff x="0" y="0"/>
            <a:chExt cx="12434280" cy="1257803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434280" cy="6048841"/>
              <a:chOff x="0" y="0"/>
              <a:chExt cx="7220417" cy="35124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6529193"/>
              <a:ext cx="12434280" cy="6048841"/>
              <a:chOff x="0" y="0"/>
              <a:chExt cx="7220417" cy="351248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220417" cy="3512480"/>
              </a:xfrm>
              <a:custGeom>
                <a:avLst/>
                <a:gdLst/>
                <a:ahLst/>
                <a:cxnLst/>
                <a:rect r="r" b="b" t="t" l="l"/>
                <a:pathLst>
                  <a:path h="3512480" w="7220417">
                    <a:moveTo>
                      <a:pt x="7095958" y="3512480"/>
                    </a:moveTo>
                    <a:lnTo>
                      <a:pt x="124460" y="3512480"/>
                    </a:lnTo>
                    <a:cubicBezTo>
                      <a:pt x="55880" y="3512480"/>
                      <a:pt x="0" y="3456600"/>
                      <a:pt x="0" y="338802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095958" y="0"/>
                    </a:lnTo>
                    <a:cubicBezTo>
                      <a:pt x="7164537" y="0"/>
                      <a:pt x="7220417" y="55880"/>
                      <a:pt x="7220417" y="124460"/>
                    </a:cubicBezTo>
                    <a:lnTo>
                      <a:pt x="7220417" y="3388020"/>
                    </a:lnTo>
                    <a:cubicBezTo>
                      <a:pt x="7220417" y="3456600"/>
                      <a:pt x="7164537" y="3512480"/>
                      <a:pt x="7095958" y="351248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8360853" y="1617347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4"/>
                </a:lnTo>
                <a:lnTo>
                  <a:pt x="0" y="156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60853" y="664417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4" y="0"/>
                </a:lnTo>
                <a:lnTo>
                  <a:pt x="1566294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8315" y="5114927"/>
            <a:ext cx="4217714" cy="2140490"/>
          </a:xfrm>
          <a:custGeom>
            <a:avLst/>
            <a:gdLst/>
            <a:ahLst/>
            <a:cxnLst/>
            <a:rect r="r" b="b" t="t" l="l"/>
            <a:pathLst>
              <a:path h="2140490" w="4217714">
                <a:moveTo>
                  <a:pt x="0" y="0"/>
                </a:moveTo>
                <a:lnTo>
                  <a:pt x="4217714" y="0"/>
                </a:lnTo>
                <a:lnTo>
                  <a:pt x="4217714" y="2140490"/>
                </a:lnTo>
                <a:lnTo>
                  <a:pt x="0" y="2140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14400"/>
            <a:ext cx="509374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</a:t>
            </a:r>
          </a:p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OBJECTIVES</a:t>
            </a:r>
          </a:p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CFU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02826" y="655322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LANGUAGE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02826" y="5682149"/>
            <a:ext cx="509374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SKILLS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3059499">
            <a:off x="2612183" y="5414609"/>
            <a:ext cx="2189241" cy="3127487"/>
          </a:xfrm>
          <a:custGeom>
            <a:avLst/>
            <a:gdLst/>
            <a:ahLst/>
            <a:cxnLst/>
            <a:rect r="r" b="b" t="t" l="l"/>
            <a:pathLst>
              <a:path h="3127487" w="2189241">
                <a:moveTo>
                  <a:pt x="0" y="0"/>
                </a:moveTo>
                <a:lnTo>
                  <a:pt x="2189241" y="0"/>
                </a:lnTo>
                <a:lnTo>
                  <a:pt x="2189241" y="3127487"/>
                </a:lnTo>
                <a:lnTo>
                  <a:pt x="0" y="3127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89673" y="1387563"/>
            <a:ext cx="6757712" cy="412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make inferences about a text and cite evidence from the text to support my inferences, locating answers quickly and efficiently. (RI.5.7, W.5.7, W.5.8)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389673" y="6606074"/>
            <a:ext cx="5484803" cy="235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compare the 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overall structure of two texts about the rainforest. (RI.5.5)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0299" y="8936338"/>
            <a:ext cx="509374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292B28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THUMB-O-METER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0" y="0"/>
            <a:ext cx="5083212" cy="289743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14861" y="2447105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Think </a:t>
            </a:r>
            <a:r>
              <a:rPr lang="en-US" b="true" sz="12035">
                <a:solidFill>
                  <a:srgbClr val="E13225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Pair</a:t>
            </a: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Share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4869" y="7961027"/>
            <a:ext cx="12285327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do you know about the rainforest?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0554" y="384670"/>
            <a:ext cx="8458278" cy="361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239"/>
              </a:lnSpc>
              <a:spcBef>
                <a:spcPct val="0"/>
              </a:spcBef>
            </a:pPr>
            <a:r>
              <a:rPr lang="en-US" b="true" sz="12035">
                <a:solidFill>
                  <a:srgbClr val="000000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 Guiding Questions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15067" y="4934166"/>
            <a:ext cx="12285327" cy="368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Why do people study and write about the rainforest?</a:t>
            </a:r>
          </a:p>
          <a:p>
            <a:pPr algn="l">
              <a:lnSpc>
                <a:spcPts val="7279"/>
              </a:lnSpc>
            </a:pPr>
            <a:r>
              <a:rPr lang="en-US" sz="55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can we build background knowledge about a topic?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743" y="-430869"/>
            <a:ext cx="19101864" cy="3795485"/>
            <a:chOff x="0" y="0"/>
            <a:chExt cx="2294930" cy="455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930" cy="455996"/>
            </a:xfrm>
            <a:custGeom>
              <a:avLst/>
              <a:gdLst/>
              <a:ahLst/>
              <a:cxnLst/>
              <a:rect r="r" b="b" t="t" l="l"/>
              <a:pathLst>
                <a:path h="455996" w="2294930">
                  <a:moveTo>
                    <a:pt x="0" y="0"/>
                  </a:moveTo>
                  <a:lnTo>
                    <a:pt x="2294930" y="0"/>
                  </a:lnTo>
                  <a:lnTo>
                    <a:pt x="2294930" y="455996"/>
                  </a:lnTo>
                  <a:lnTo>
                    <a:pt x="0" y="455996"/>
                  </a:lnTo>
                  <a:close/>
                </a:path>
              </a:pathLst>
            </a:custGeom>
            <a:solidFill>
              <a:srgbClr val="292B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94930" cy="484571"/>
            </a:xfrm>
            <a:prstGeom prst="rect">
              <a:avLst/>
            </a:prstGeom>
          </p:spPr>
          <p:txBody>
            <a:bodyPr anchor="ctr" rtlCol="false" tIns="146782" lIns="146782" bIns="146782" rIns="146782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14400"/>
            <a:ext cx="913190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LEARNING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7782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Language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411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79911" y="2127439"/>
            <a:ext cx="5093745" cy="96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Skill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01150" y="4227424"/>
            <a:ext cx="1566293" cy="1566293"/>
          </a:xfrm>
          <a:custGeom>
            <a:avLst/>
            <a:gdLst/>
            <a:ahLst/>
            <a:cxnLst/>
            <a:rect r="r" b="b" t="t" l="l"/>
            <a:pathLst>
              <a:path h="1566293" w="1566293">
                <a:moveTo>
                  <a:pt x="0" y="0"/>
                </a:moveTo>
                <a:lnTo>
                  <a:pt x="1566293" y="0"/>
                </a:lnTo>
                <a:lnTo>
                  <a:pt x="1566293" y="1566293"/>
                </a:lnTo>
                <a:lnTo>
                  <a:pt x="0" y="156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0459" y="3863569"/>
            <a:ext cx="5478066" cy="342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infer the module</a:t>
            </a: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topic and support my</a:t>
            </a: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inferences with</a:t>
            </a: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details and examples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images and 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4193" y="3863569"/>
            <a:ext cx="4358134" cy="205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can find the gist</a:t>
            </a:r>
          </a:p>
          <a:p>
            <a:pPr algn="l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 a narrative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nonfiction text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B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895490" y="-917724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09"/>
                </a:lnTo>
                <a:lnTo>
                  <a:pt x="0" y="2589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335157">
            <a:off x="-1592117" y="5161930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742316" y="8512435"/>
            <a:ext cx="2589410" cy="2589410"/>
          </a:xfrm>
          <a:custGeom>
            <a:avLst/>
            <a:gdLst/>
            <a:ahLst/>
            <a:cxnLst/>
            <a:rect r="r" b="b" t="t" l="l"/>
            <a:pathLst>
              <a:path h="2589410" w="2589410">
                <a:moveTo>
                  <a:pt x="0" y="0"/>
                </a:moveTo>
                <a:lnTo>
                  <a:pt x="2589410" y="0"/>
                </a:lnTo>
                <a:lnTo>
                  <a:pt x="2589410" y="2589410"/>
                </a:lnTo>
                <a:lnTo>
                  <a:pt x="0" y="258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6324" y="-381580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7"/>
                </a:lnTo>
                <a:lnTo>
                  <a:pt x="0" y="15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40010">
            <a:off x="1477829" y="6529536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7" y="0"/>
                </a:lnTo>
                <a:lnTo>
                  <a:pt x="1523087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769455" y="3620414"/>
            <a:ext cx="1523086" cy="1523086"/>
          </a:xfrm>
          <a:custGeom>
            <a:avLst/>
            <a:gdLst/>
            <a:ahLst/>
            <a:cxnLst/>
            <a:rect r="r" b="b" t="t" l="l"/>
            <a:pathLst>
              <a:path h="1523086" w="1523086">
                <a:moveTo>
                  <a:pt x="0" y="0"/>
                </a:moveTo>
                <a:lnTo>
                  <a:pt x="1523086" y="0"/>
                </a:lnTo>
                <a:lnTo>
                  <a:pt x="1523086" y="1523086"/>
                </a:lnTo>
                <a:lnTo>
                  <a:pt x="0" y="1523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3083">
            <a:off x="15329172" y="1573834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51698">
            <a:off x="2122360" y="8641969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782225" y="9602590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275804">
            <a:off x="13671237" y="1498533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6" y="0"/>
                </a:lnTo>
                <a:lnTo>
                  <a:pt x="1132636" y="1132636"/>
                </a:lnTo>
                <a:lnTo>
                  <a:pt x="0" y="11326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067551" y="3253301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7487847" y="1865896"/>
            <a:ext cx="1132637" cy="1132637"/>
          </a:xfrm>
          <a:custGeom>
            <a:avLst/>
            <a:gdLst/>
            <a:ahLst/>
            <a:cxnLst/>
            <a:rect r="r" b="b" t="t" l="l"/>
            <a:pathLst>
              <a:path h="1132637" w="1132637">
                <a:moveTo>
                  <a:pt x="0" y="0"/>
                </a:moveTo>
                <a:lnTo>
                  <a:pt x="1132637" y="0"/>
                </a:lnTo>
                <a:lnTo>
                  <a:pt x="1132637" y="1132637"/>
                </a:lnTo>
                <a:lnTo>
                  <a:pt x="0" y="11326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29295" y="2933671"/>
            <a:ext cx="15660900" cy="6668919"/>
            <a:chOff x="0" y="0"/>
            <a:chExt cx="2269891" cy="9665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69891" cy="966593"/>
            </a:xfrm>
            <a:custGeom>
              <a:avLst/>
              <a:gdLst/>
              <a:ahLst/>
              <a:cxnLst/>
              <a:rect r="r" b="b" t="t" l="l"/>
              <a:pathLst>
                <a:path h="966593" w="2269891">
                  <a:moveTo>
                    <a:pt x="2269891" y="27683"/>
                  </a:moveTo>
                  <a:lnTo>
                    <a:pt x="2269891" y="938910"/>
                  </a:lnTo>
                  <a:cubicBezTo>
                    <a:pt x="2269891" y="946252"/>
                    <a:pt x="2266974" y="953293"/>
                    <a:pt x="2261783" y="958485"/>
                  </a:cubicBezTo>
                  <a:cubicBezTo>
                    <a:pt x="2256591" y="963676"/>
                    <a:pt x="2249550" y="966593"/>
                    <a:pt x="2242208" y="966593"/>
                  </a:cubicBezTo>
                  <a:lnTo>
                    <a:pt x="27683" y="966593"/>
                  </a:lnTo>
                  <a:cubicBezTo>
                    <a:pt x="20341" y="966593"/>
                    <a:pt x="13300" y="963676"/>
                    <a:pt x="8108" y="958485"/>
                  </a:cubicBezTo>
                  <a:cubicBezTo>
                    <a:pt x="2917" y="953293"/>
                    <a:pt x="0" y="946252"/>
                    <a:pt x="0" y="938910"/>
                  </a:cubicBezTo>
                  <a:lnTo>
                    <a:pt x="0" y="27683"/>
                  </a:lnTo>
                  <a:cubicBezTo>
                    <a:pt x="0" y="20341"/>
                    <a:pt x="2917" y="13300"/>
                    <a:pt x="8108" y="8108"/>
                  </a:cubicBezTo>
                  <a:cubicBezTo>
                    <a:pt x="13300" y="2917"/>
                    <a:pt x="20341" y="0"/>
                    <a:pt x="27683" y="0"/>
                  </a:cubicBezTo>
                  <a:lnTo>
                    <a:pt x="2242208" y="0"/>
                  </a:lnTo>
                  <a:cubicBezTo>
                    <a:pt x="2257497" y="0"/>
                    <a:pt x="2269891" y="12394"/>
                    <a:pt x="2269891" y="27683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269891" cy="995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51410" y="848725"/>
            <a:ext cx="13945191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b="true" sz="9600">
                <a:solidFill>
                  <a:srgbClr val="FFFFFF"/>
                </a:solidFill>
                <a:latin typeface="Gill Sans Display Ultra-Bold"/>
                <a:ea typeface="Gill Sans Display Ultra-Bold"/>
                <a:cs typeface="Gill Sans Display Ultra-Bold"/>
                <a:sym typeface="Gill Sans Display Ultra-Bold"/>
              </a:rPr>
              <a:t>Performance Task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39372" y="3004866"/>
            <a:ext cx="14601592" cy="648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Work with your partner to compile these 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narratives into a Rainforest Adventures ebook to be read on digital devices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Your ebook should include: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Visually appealing </a:t>
            </a:r>
            <a:r>
              <a:rPr lang="en-US" sz="36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cover page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with title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36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Contents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page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36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Author's note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describing what the authors' choice of </a:t>
            </a:r>
            <a:r>
              <a:rPr lang="en-US" sz="36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concrete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36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sensory language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helps the reader understand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Partner </a:t>
            </a:r>
            <a:r>
              <a:rPr lang="en-US" sz="36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narrative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with a list of </a:t>
            </a:r>
            <a:r>
              <a:rPr lang="en-US" sz="36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sources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Both </a:t>
            </a:r>
            <a:r>
              <a:rPr lang="en-US" sz="36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individual narratives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with a list of </a:t>
            </a:r>
            <a:r>
              <a:rPr lang="en-US" sz="36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sources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Carefully chosen </a:t>
            </a:r>
            <a:r>
              <a:rPr lang="en-US" b="true" sz="36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images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</a:t>
            </a:r>
            <a:r>
              <a:rPr lang="en-US" b="true" sz="36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support the content</a:t>
            </a:r>
            <a:r>
              <a:rPr lang="en-US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and make it visually appealing for the reader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DAG2jyrfzuI</dc:identifier>
  <dcterms:modified xsi:type="dcterms:W3CDTF">2011-08-01T06:04:30Z</dcterms:modified>
  <cp:revision>1</cp:revision>
  <dc:title>Q2W1</dc:title>
</cp:coreProperties>
</file>